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6" r:id="rId4"/>
    <p:sldId id="260" r:id="rId5"/>
    <p:sldId id="261" r:id="rId6"/>
    <p:sldId id="262" r:id="rId7"/>
    <p:sldId id="258" r:id="rId8"/>
    <p:sldId id="259" r:id="rId9"/>
    <p:sldId id="263" r:id="rId10"/>
    <p:sldId id="264" r:id="rId11"/>
    <p:sldId id="265" r:id="rId12"/>
    <p:sldId id="267" r:id="rId13"/>
    <p:sldId id="268" r:id="rId14"/>
    <p:sldId id="269" r:id="rId15"/>
    <p:sldId id="272" r:id="rId16"/>
    <p:sldId id="273" r:id="rId17"/>
    <p:sldId id="275" r:id="rId18"/>
    <p:sldId id="276" r:id="rId19"/>
    <p:sldId id="271" r:id="rId20"/>
    <p:sldId id="274" r:id="rId21"/>
    <p:sldId id="277" r:id="rId22"/>
    <p:sldId id="270" r:id="rId23"/>
    <p:sldId id="278" r:id="rId24"/>
    <p:sldId id="279" r:id="rId25"/>
    <p:sldId id="281" r:id="rId26"/>
    <p:sldId id="280" r:id="rId2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58DF857-5E9D-4938-8820-B483E66C3AF5}" type="datetimeFigureOut">
              <a:rPr lang="en-US" smtClean="0"/>
              <a:pPr/>
              <a:t>4/4/2012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58C3E4B-0095-4389-80B7-750776E887D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8DF857-5E9D-4938-8820-B483E66C3AF5}" type="datetimeFigureOut">
              <a:rPr lang="en-US" smtClean="0"/>
              <a:pPr/>
              <a:t>4/4/2012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C3E4B-0095-4389-80B7-750776E887D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8DF857-5E9D-4938-8820-B483E66C3AF5}" type="datetimeFigureOut">
              <a:rPr lang="en-US" smtClean="0"/>
              <a:pPr/>
              <a:t>4/4/2012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C3E4B-0095-4389-80B7-750776E887D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8DF857-5E9D-4938-8820-B483E66C3AF5}" type="datetimeFigureOut">
              <a:rPr lang="en-US" smtClean="0"/>
              <a:pPr/>
              <a:t>4/4/2012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C3E4B-0095-4389-80B7-750776E887D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58DF857-5E9D-4938-8820-B483E66C3AF5}" type="datetimeFigureOut">
              <a:rPr lang="en-US" smtClean="0"/>
              <a:pPr/>
              <a:t>4/4/2012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C3E4B-0095-4389-80B7-750776E887D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58DF857-5E9D-4938-8820-B483E66C3AF5}" type="datetimeFigureOut">
              <a:rPr lang="en-US" smtClean="0"/>
              <a:pPr/>
              <a:t>4/4/2012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8C3E4B-0095-4389-80B7-750776E887D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58DF857-5E9D-4938-8820-B483E66C3AF5}" type="datetimeFigureOut">
              <a:rPr lang="en-US" smtClean="0"/>
              <a:pPr/>
              <a:t>4/4/2012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8C3E4B-0095-4389-80B7-750776E887D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58DF857-5E9D-4938-8820-B483E66C3AF5}" type="datetimeFigureOut">
              <a:rPr lang="en-US" smtClean="0"/>
              <a:pPr/>
              <a:t>4/4/2012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8C3E4B-0095-4389-80B7-750776E887D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8DF857-5E9D-4938-8820-B483E66C3AF5}" type="datetimeFigureOut">
              <a:rPr lang="en-US" smtClean="0"/>
              <a:pPr/>
              <a:t>4/4/2012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8C3E4B-0095-4389-80B7-750776E887D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58DF857-5E9D-4938-8820-B483E66C3AF5}" type="datetimeFigureOut">
              <a:rPr lang="en-US" smtClean="0"/>
              <a:pPr/>
              <a:t>4/4/2012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8C3E4B-0095-4389-80B7-750776E887D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58DF857-5E9D-4938-8820-B483E66C3AF5}" type="datetimeFigureOut">
              <a:rPr lang="en-US" smtClean="0"/>
              <a:pPr/>
              <a:t>4/4/2012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58C3E4B-0095-4389-80B7-750776E887D8}"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58DF857-5E9D-4938-8820-B483E66C3AF5}" type="datetimeFigureOut">
              <a:rPr lang="en-US" smtClean="0"/>
              <a:pPr/>
              <a:t>4/4/2012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58C3E4B-0095-4389-80B7-750776E887D8}"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gas2.org/2008/03/29/first-algae-biodiesel-plant-goes-online-april-1-2008/algae-biodiesel-algae-biodiesel-algaculture-biofuel/"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bpe.wur.nl/NR/rdonlyres/9E6C8D77-1E30-4E9D-8F43-E37F823137FF/104716/Website_Figuur4.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381001"/>
            <a:ext cx="5334000" cy="838200"/>
          </a:xfrm>
        </p:spPr>
        <p:txBody>
          <a:bodyPr>
            <a:normAutofit/>
          </a:bodyPr>
          <a:lstStyle/>
          <a:p>
            <a:pPr algn="ctr"/>
            <a:r>
              <a:rPr lang="en-US" sz="4000" dirty="0" smtClean="0">
                <a:latin typeface="Algerian" pitchFamily="82" charset="0"/>
              </a:rPr>
              <a:t>EO – 208  BIOFUEL</a:t>
            </a:r>
            <a:endParaRPr lang="en-US" sz="4000" dirty="0">
              <a:latin typeface="Algerian" pitchFamily="82" charset="0"/>
            </a:endParaRPr>
          </a:p>
        </p:txBody>
      </p:sp>
      <p:sp>
        <p:nvSpPr>
          <p:cNvPr id="3" name="Subtitle 2"/>
          <p:cNvSpPr>
            <a:spLocks noGrp="1"/>
          </p:cNvSpPr>
          <p:nvPr>
            <p:ph type="subTitle" idx="1"/>
          </p:nvPr>
        </p:nvSpPr>
        <p:spPr>
          <a:xfrm>
            <a:off x="533400" y="2895600"/>
            <a:ext cx="7854696" cy="3505200"/>
          </a:xfrm>
        </p:spPr>
        <p:txBody>
          <a:bodyPr/>
          <a:lstStyle/>
          <a:p>
            <a:pPr algn="ctr"/>
            <a:r>
              <a:rPr lang="en-US" sz="4400" b="1" dirty="0" smtClean="0">
                <a:solidFill>
                  <a:srgbClr val="92D050"/>
                </a:solidFill>
              </a:rPr>
              <a:t>BIODIESEL FROM ALGAE</a:t>
            </a:r>
          </a:p>
          <a:p>
            <a:pPr algn="ctr"/>
            <a:endParaRPr lang="en-US" b="1" dirty="0" smtClean="0"/>
          </a:p>
          <a:p>
            <a:pPr algn="ctr"/>
            <a:endParaRPr lang="en-US" b="1" dirty="0" smtClean="0"/>
          </a:p>
          <a:p>
            <a:pPr algn="ctr"/>
            <a:endParaRPr lang="en-US" b="1" dirty="0" smtClean="0"/>
          </a:p>
          <a:p>
            <a:pPr algn="ctr"/>
            <a:endParaRPr lang="en-US" sz="1800" b="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524000"/>
          </a:xfrm>
        </p:spPr>
        <p:txBody>
          <a:bodyPr>
            <a:normAutofit/>
          </a:bodyPr>
          <a:lstStyle/>
          <a:p>
            <a:pPr algn="ctr"/>
            <a:r>
              <a:rPr lang="en-US" sz="2400" dirty="0" smtClean="0">
                <a:solidFill>
                  <a:srgbClr val="00B050"/>
                </a:solidFill>
              </a:rPr>
              <a:t>Through photosynthesis, algae pulls carbon dioxide from the air, replacing it with oxygen. </a:t>
            </a:r>
            <a:r>
              <a:rPr lang="en-US" sz="3600" dirty="0" smtClean="0"/>
              <a:t/>
            </a:r>
            <a:br>
              <a:rPr lang="en-US" sz="3600" dirty="0" smtClean="0"/>
            </a:br>
            <a:endParaRPr lang="en-US" sz="3600" dirty="0">
              <a:solidFill>
                <a:srgbClr val="00B050"/>
              </a:solidFill>
            </a:endParaRPr>
          </a:p>
        </p:txBody>
      </p:sp>
      <p:pic>
        <p:nvPicPr>
          <p:cNvPr id="4" name="Picture 3" descr="http://ts3.mm.bing.net/images/thumbnail.aspx?q=678561191906&amp;id=7b6171ee51f15429d7dbf879cf0cd067&amp;url=http%3a%2f%2fknol.google.com%2fk%2f-%2f-%2foml631csgjs7%2fatudef%2fbiodiesel-chart.jpg"/>
          <p:cNvPicPr/>
          <p:nvPr/>
        </p:nvPicPr>
        <p:blipFill>
          <a:blip r:embed="rId2" cstate="print"/>
          <a:srcRect/>
          <a:stretch>
            <a:fillRect/>
          </a:stretch>
        </p:blipFill>
        <p:spPr bwMode="auto">
          <a:xfrm>
            <a:off x="0" y="1524000"/>
            <a:ext cx="9144000" cy="53340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914400"/>
          </a:xfrm>
        </p:spPr>
        <p:txBody>
          <a:bodyPr>
            <a:normAutofit/>
          </a:bodyPr>
          <a:lstStyle/>
          <a:p>
            <a:pPr algn="ctr"/>
            <a:r>
              <a:rPr lang="en-US" sz="4400" dirty="0" smtClean="0">
                <a:solidFill>
                  <a:srgbClr val="00B050"/>
                </a:solidFill>
              </a:rPr>
              <a:t>Biodiesel from algae facts</a:t>
            </a:r>
            <a:endParaRPr lang="en-US" sz="4400" dirty="0">
              <a:solidFill>
                <a:srgbClr val="00B050"/>
              </a:solidFill>
            </a:endParaRPr>
          </a:p>
        </p:txBody>
      </p:sp>
      <p:sp>
        <p:nvSpPr>
          <p:cNvPr id="5" name="Content Placeholder 4"/>
          <p:cNvSpPr>
            <a:spLocks noGrp="1"/>
          </p:cNvSpPr>
          <p:nvPr>
            <p:ph idx="1"/>
          </p:nvPr>
        </p:nvSpPr>
        <p:spPr>
          <a:xfrm>
            <a:off x="457200" y="1447800"/>
            <a:ext cx="8229600" cy="4876800"/>
          </a:xfrm>
        </p:spPr>
        <p:txBody>
          <a:bodyPr>
            <a:normAutofit/>
          </a:bodyPr>
          <a:lstStyle/>
          <a:p>
            <a:pPr>
              <a:buClr>
                <a:srgbClr val="00B050"/>
              </a:buClr>
              <a:buFont typeface="Wingdings" pitchFamily="2" charset="2"/>
              <a:buChar char="Ø"/>
            </a:pPr>
            <a:r>
              <a:rPr lang="en-US" sz="2400" dirty="0" smtClean="0">
                <a:solidFill>
                  <a:srgbClr val="00B050"/>
                </a:solidFill>
              </a:rPr>
              <a:t>a 100-acre algae biodiesel plant could potentially produce 10 million gallons of biodiesel in a single year</a:t>
            </a:r>
          </a:p>
          <a:p>
            <a:pPr>
              <a:buClr>
                <a:srgbClr val="00B050"/>
              </a:buClr>
              <a:buFont typeface="Wingdings" pitchFamily="2" charset="2"/>
              <a:buChar char="Ø"/>
            </a:pPr>
            <a:r>
              <a:rPr lang="en-US" sz="2400" dirty="0" smtClean="0">
                <a:solidFill>
                  <a:srgbClr val="00B050"/>
                </a:solidFill>
              </a:rPr>
              <a:t>Experts estimate it will take 140 billion gallons of algae biodiesel to replace petroleum-based products each year. </a:t>
            </a:r>
          </a:p>
          <a:p>
            <a:pPr>
              <a:buClr>
                <a:srgbClr val="00B050"/>
              </a:buClr>
              <a:buFont typeface="Wingdings" pitchFamily="2" charset="2"/>
              <a:buChar char="Ø"/>
            </a:pPr>
            <a:r>
              <a:rPr lang="en-US" sz="2400" dirty="0" smtClean="0">
                <a:solidFill>
                  <a:srgbClr val="00B050"/>
                </a:solidFill>
              </a:rPr>
              <a:t>To reach this goal, algae biodiesel companies will only need about 95 million acres of land to build biodiesel plants, compared to billions of acres for other biodiesel products. </a:t>
            </a:r>
          </a:p>
          <a:p>
            <a:pPr lvl="0">
              <a:buClr>
                <a:srgbClr val="00B050"/>
              </a:buClr>
              <a:buFont typeface="Wingdings" pitchFamily="2" charset="2"/>
              <a:buChar char="Ø"/>
            </a:pPr>
            <a:r>
              <a:rPr lang="en-US" sz="2400" dirty="0" smtClean="0">
                <a:solidFill>
                  <a:srgbClr val="00B050"/>
                </a:solidFill>
              </a:rPr>
              <a:t>The real question, and one which many companies all over the globe are trying to answer, is how can we produce enough to meet the demand for biodiesel?</a:t>
            </a:r>
          </a:p>
          <a:p>
            <a:pPr>
              <a:buClr>
                <a:srgbClr val="00B050"/>
              </a:buClr>
              <a:buFont typeface="Wingdings" pitchFamily="2" charset="2"/>
              <a:buChar char="Ø"/>
            </a:pP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2819400" cy="5638800"/>
          </a:xfrm>
        </p:spPr>
        <p:txBody>
          <a:bodyPr/>
          <a:lstStyle/>
          <a:p>
            <a:pPr marL="0" lvl="0" indent="0">
              <a:buNone/>
            </a:pPr>
            <a:r>
              <a:rPr lang="en-US" sz="2800" dirty="0" smtClean="0">
                <a:solidFill>
                  <a:srgbClr val="00B050"/>
                </a:solidFill>
              </a:rPr>
              <a:t>Biodiesel makers claim they'll be able to produce more than 100,000 gallons of algae oil per acre per year depending on: </a:t>
            </a:r>
            <a:endParaRPr lang="en-US" sz="2400" dirty="0" smtClean="0">
              <a:solidFill>
                <a:srgbClr val="00B050"/>
              </a:solidFill>
            </a:endParaRPr>
          </a:p>
          <a:p>
            <a:pPr lvl="1"/>
            <a:r>
              <a:rPr lang="en-US" dirty="0" smtClean="0">
                <a:solidFill>
                  <a:srgbClr val="00B050"/>
                </a:solidFill>
              </a:rPr>
              <a:t>The type of algae being used </a:t>
            </a:r>
            <a:endParaRPr lang="en-US" sz="2000" dirty="0" smtClean="0">
              <a:solidFill>
                <a:srgbClr val="00B050"/>
              </a:solidFill>
            </a:endParaRPr>
          </a:p>
          <a:p>
            <a:pPr lvl="1"/>
            <a:r>
              <a:rPr lang="en-US" dirty="0" smtClean="0">
                <a:solidFill>
                  <a:srgbClr val="00B050"/>
                </a:solidFill>
              </a:rPr>
              <a:t>The way the algae is grown </a:t>
            </a:r>
            <a:endParaRPr lang="en-US" sz="2000" dirty="0" smtClean="0">
              <a:solidFill>
                <a:srgbClr val="00B050"/>
              </a:solidFill>
            </a:endParaRPr>
          </a:p>
        </p:txBody>
      </p:sp>
      <p:pic>
        <p:nvPicPr>
          <p:cNvPr id="5" name="Picture 4" descr="http://ts3.mm.bing.net/images/thumbnail.aspx?q=701122349266&amp;id=2157ef032d3b7c6f994a4cd94772c0ea&amp;url=http%3a%2f%2fwww.hybridcarnews.org%2fimages%2falgae-biofuel_5330.jpg"/>
          <p:cNvPicPr/>
          <p:nvPr/>
        </p:nvPicPr>
        <p:blipFill>
          <a:blip r:embed="rId2" cstate="print"/>
          <a:srcRect/>
          <a:stretch>
            <a:fillRect/>
          </a:stretch>
        </p:blipFill>
        <p:spPr bwMode="auto">
          <a:xfrm>
            <a:off x="3048000" y="0"/>
            <a:ext cx="6096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pPr algn="ctr"/>
            <a:r>
              <a:rPr lang="en-US" sz="4400" dirty="0" smtClean="0">
                <a:solidFill>
                  <a:srgbClr val="00B050"/>
                </a:solidFill>
              </a:rPr>
              <a:t>The method of oil extraction </a:t>
            </a:r>
            <a:r>
              <a:rPr lang="en-US" sz="4400" dirty="0" smtClean="0"/>
              <a:t/>
            </a:r>
            <a:br>
              <a:rPr lang="en-US" sz="4400" dirty="0" smtClean="0"/>
            </a:br>
            <a:endParaRPr lang="en-US" sz="4400" dirty="0">
              <a:solidFill>
                <a:srgbClr val="00B050"/>
              </a:solidFill>
              <a:latin typeface="Baskerville Old Face" pitchFamily="18" charset="0"/>
            </a:endParaRPr>
          </a:p>
        </p:txBody>
      </p:sp>
      <p:sp>
        <p:nvSpPr>
          <p:cNvPr id="3" name="Content Placeholder 2"/>
          <p:cNvSpPr>
            <a:spLocks noGrp="1"/>
          </p:cNvSpPr>
          <p:nvPr>
            <p:ph idx="1"/>
          </p:nvPr>
        </p:nvSpPr>
        <p:spPr>
          <a:xfrm>
            <a:off x="457200" y="1219200"/>
            <a:ext cx="8229600" cy="5105400"/>
          </a:xfrm>
        </p:spPr>
        <p:txBody>
          <a:bodyPr/>
          <a:lstStyle/>
          <a:p>
            <a:pPr lvl="0">
              <a:buClr>
                <a:srgbClr val="00B050"/>
              </a:buClr>
              <a:buFont typeface="Wingdings" pitchFamily="2" charset="2"/>
              <a:buChar char="Ø"/>
            </a:pPr>
            <a:r>
              <a:rPr lang="en-US" sz="2800" b="1" dirty="0" smtClean="0">
                <a:solidFill>
                  <a:srgbClr val="00B050"/>
                </a:solidFill>
              </a:rPr>
              <a:t>Oil press</a:t>
            </a:r>
            <a:r>
              <a:rPr lang="en-US" sz="2800" dirty="0" smtClean="0">
                <a:solidFill>
                  <a:srgbClr val="00B050"/>
                </a:solidFill>
              </a:rPr>
              <a:t> is the simplest and most popular method. It's similar to the concept of the olive press. It can extract up to 75 percent of the oil from the algae being pressed.</a:t>
            </a:r>
          </a:p>
          <a:p>
            <a:pPr>
              <a:buClr>
                <a:srgbClr val="00B050"/>
              </a:buClr>
              <a:buFont typeface="Wingdings" pitchFamily="2" charset="2"/>
              <a:buChar char="Ø"/>
            </a:pPr>
            <a:r>
              <a:rPr lang="en-US" sz="2800" dirty="0" smtClean="0">
                <a:solidFill>
                  <a:srgbClr val="00B050"/>
                </a:solidFill>
              </a:rPr>
              <a:t>The </a:t>
            </a:r>
            <a:r>
              <a:rPr lang="en-US" sz="2800" b="1" dirty="0" smtClean="0">
                <a:solidFill>
                  <a:srgbClr val="00B050"/>
                </a:solidFill>
              </a:rPr>
              <a:t>hexane solvent method</a:t>
            </a:r>
            <a:r>
              <a:rPr lang="en-US" sz="2800" dirty="0" smtClean="0">
                <a:solidFill>
                  <a:srgbClr val="00B050"/>
                </a:solidFill>
              </a:rPr>
              <a:t> (combined with pressing the algae) extracts up to 95 percent of oil from algae. First, the press squeezes out the oil. Then, leftover algae is mixed with hexane, filtered and cleaned so there's no chemical left in the oil.</a:t>
            </a:r>
          </a:p>
          <a:p>
            <a:pPr lvl="0">
              <a:buClr>
                <a:srgbClr val="00B050"/>
              </a:buClr>
              <a:buFont typeface="Wingdings" pitchFamily="2" charset="2"/>
              <a:buChar char="Ø"/>
            </a:pPr>
            <a:r>
              <a:rPr lang="en-US" sz="2800" dirty="0" smtClean="0">
                <a:solidFill>
                  <a:srgbClr val="00B050"/>
                </a:solidFill>
              </a:rPr>
              <a:t>The </a:t>
            </a:r>
            <a:r>
              <a:rPr lang="en-US" sz="2800" b="1" dirty="0" smtClean="0">
                <a:solidFill>
                  <a:srgbClr val="00B050"/>
                </a:solidFill>
              </a:rPr>
              <a:t>supercritical fluids method</a:t>
            </a:r>
            <a:r>
              <a:rPr lang="en-US" sz="2800" dirty="0" smtClean="0">
                <a:solidFill>
                  <a:srgbClr val="00B050"/>
                </a:solidFill>
              </a:rPr>
              <a:t> extracts up to 100 percent of the oil from algae. </a:t>
            </a:r>
          </a:p>
          <a:p>
            <a:pPr>
              <a:buClr>
                <a:srgbClr val="00B050"/>
              </a:buClr>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95400"/>
          </a:xfrm>
        </p:spPr>
        <p:txBody>
          <a:bodyPr/>
          <a:lstStyle/>
          <a:p>
            <a:pPr algn="ctr"/>
            <a:r>
              <a:rPr lang="en-US" b="1" dirty="0" smtClean="0">
                <a:solidFill>
                  <a:srgbClr val="00B050"/>
                </a:solidFill>
                <a:latin typeface="Baskerville Old Face" pitchFamily="18" charset="0"/>
              </a:rPr>
              <a:t>Supercritical fluids method</a:t>
            </a:r>
            <a:r>
              <a:rPr lang="en-US" dirty="0" smtClean="0">
                <a:solidFill>
                  <a:srgbClr val="00B050"/>
                </a:solidFill>
                <a:latin typeface="Baskerville Old Face" pitchFamily="18" charset="0"/>
              </a:rPr>
              <a:t> </a:t>
            </a:r>
            <a:endParaRPr lang="en-US" dirty="0">
              <a:solidFill>
                <a:srgbClr val="00B050"/>
              </a:solidFill>
              <a:latin typeface="Baskerville Old Face" pitchFamily="18" charset="0"/>
            </a:endParaRPr>
          </a:p>
        </p:txBody>
      </p:sp>
      <p:sp>
        <p:nvSpPr>
          <p:cNvPr id="3" name="Content Placeholder 2"/>
          <p:cNvSpPr>
            <a:spLocks noGrp="1"/>
          </p:cNvSpPr>
          <p:nvPr>
            <p:ph idx="1"/>
          </p:nvPr>
        </p:nvSpPr>
        <p:spPr>
          <a:xfrm>
            <a:off x="457200" y="1524000"/>
            <a:ext cx="8229600" cy="4800600"/>
          </a:xfrm>
        </p:spPr>
        <p:txBody>
          <a:bodyPr/>
          <a:lstStyle/>
          <a:p>
            <a:pPr>
              <a:buClr>
                <a:srgbClr val="00B050"/>
              </a:buClr>
              <a:buFont typeface="Wingdings" pitchFamily="2" charset="2"/>
              <a:buChar char="Ø"/>
            </a:pPr>
            <a:r>
              <a:rPr lang="en-US" sz="2800" dirty="0" smtClean="0">
                <a:solidFill>
                  <a:srgbClr val="00B050"/>
                </a:solidFill>
              </a:rPr>
              <a:t>Carbon dioxide acts as the supercritical fluid -- a substance is pressurized and heated to change its composition into a liquid as well as a gas.</a:t>
            </a:r>
          </a:p>
          <a:p>
            <a:pPr>
              <a:buClr>
                <a:srgbClr val="00B050"/>
              </a:buClr>
              <a:buFont typeface="Wingdings" pitchFamily="2" charset="2"/>
              <a:buChar char="Ø"/>
            </a:pPr>
            <a:r>
              <a:rPr lang="en-US" sz="2800" dirty="0" smtClean="0">
                <a:solidFill>
                  <a:srgbClr val="00B050"/>
                </a:solidFill>
              </a:rPr>
              <a:t>Carbon dioxide is mixed with the algae. </a:t>
            </a:r>
          </a:p>
          <a:p>
            <a:pPr>
              <a:buClr>
                <a:srgbClr val="00B050"/>
              </a:buClr>
              <a:buFont typeface="Wingdings" pitchFamily="2" charset="2"/>
              <a:buChar char="Ø"/>
            </a:pPr>
            <a:r>
              <a:rPr lang="en-US" sz="2800" dirty="0" smtClean="0">
                <a:solidFill>
                  <a:srgbClr val="00B050"/>
                </a:solidFill>
              </a:rPr>
              <a:t>When they're combined, the carbon dioxide turns the algae completely into oil. </a:t>
            </a:r>
          </a:p>
          <a:p>
            <a:pPr>
              <a:buClr>
                <a:srgbClr val="00B050"/>
              </a:buClr>
              <a:buFont typeface="Wingdings" pitchFamily="2" charset="2"/>
              <a:buChar char="Ø"/>
            </a:pPr>
            <a:r>
              <a:rPr lang="en-US" sz="2800" dirty="0" smtClean="0">
                <a:solidFill>
                  <a:srgbClr val="00B050"/>
                </a:solidFill>
              </a:rPr>
              <a:t>The additional equipment and work make this method a less popular option.</a:t>
            </a:r>
          </a:p>
          <a:p>
            <a:pPr>
              <a:buClr>
                <a:srgbClr val="00B050"/>
              </a:buCl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15000"/>
          </a:xfrm>
        </p:spPr>
        <p:txBody>
          <a:bodyPr>
            <a:normAutofit fontScale="92500" lnSpcReduction="10000"/>
          </a:bodyPr>
          <a:lstStyle/>
          <a:p>
            <a:pPr algn="ctr">
              <a:buNone/>
            </a:pPr>
            <a:r>
              <a:rPr lang="en-US" dirty="0" smtClean="0">
                <a:solidFill>
                  <a:srgbClr val="00B050"/>
                </a:solidFill>
              </a:rPr>
              <a:t>Once the oil's extracted, it's refined using fatty acid chains in a process called </a:t>
            </a:r>
            <a:r>
              <a:rPr lang="en-US" b="1" dirty="0" err="1" smtClean="0">
                <a:solidFill>
                  <a:srgbClr val="00B050"/>
                </a:solidFill>
              </a:rPr>
              <a:t>transesterification</a:t>
            </a:r>
            <a:r>
              <a:rPr lang="en-US" b="1" dirty="0" smtClean="0">
                <a:solidFill>
                  <a:srgbClr val="00B050"/>
                </a:solidFill>
              </a:rPr>
              <a:t>.</a:t>
            </a:r>
            <a:endParaRPr lang="en-US" dirty="0" smtClean="0">
              <a:solidFill>
                <a:srgbClr val="00B050"/>
              </a:solidFill>
            </a:endParaRPr>
          </a:p>
          <a:p>
            <a:pPr>
              <a:buClr>
                <a:srgbClr val="00B050"/>
              </a:buClr>
              <a:buFont typeface="Wingdings" pitchFamily="2" charset="2"/>
              <a:buChar char="Ø"/>
            </a:pPr>
            <a:r>
              <a:rPr lang="en-US" sz="2000" dirty="0" smtClean="0">
                <a:solidFill>
                  <a:srgbClr val="00B050"/>
                </a:solidFill>
              </a:rPr>
              <a:t>Chemically, </a:t>
            </a:r>
            <a:r>
              <a:rPr lang="en-US" sz="2000" dirty="0" err="1" smtClean="0">
                <a:solidFill>
                  <a:srgbClr val="00B050"/>
                </a:solidFill>
              </a:rPr>
              <a:t>transesterification</a:t>
            </a:r>
            <a:r>
              <a:rPr lang="en-US" sz="2000" dirty="0" smtClean="0">
                <a:solidFill>
                  <a:srgbClr val="00B050"/>
                </a:solidFill>
              </a:rPr>
              <a:t> means taking a triglyceride molecule or a complex fatty acid, neutralizing the free fatty acids, removing the glycerin and creating an alcohol ester.</a:t>
            </a:r>
          </a:p>
          <a:p>
            <a:pPr>
              <a:buClr>
                <a:srgbClr val="00B050"/>
              </a:buClr>
              <a:buFont typeface="Wingdings" pitchFamily="2" charset="2"/>
              <a:buChar char="Ø"/>
            </a:pPr>
            <a:r>
              <a:rPr lang="en-US" sz="2000" dirty="0" smtClean="0">
                <a:solidFill>
                  <a:srgbClr val="00B050"/>
                </a:solidFill>
              </a:rPr>
              <a:t>This is accomplished by mixing methanol with sodium hydroxide to make sodium </a:t>
            </a:r>
            <a:r>
              <a:rPr lang="en-US" sz="2000" dirty="0" err="1" smtClean="0">
                <a:solidFill>
                  <a:srgbClr val="00B050"/>
                </a:solidFill>
              </a:rPr>
              <a:t>methoxide</a:t>
            </a:r>
            <a:r>
              <a:rPr lang="en-US" sz="2000" dirty="0" smtClean="0">
                <a:solidFill>
                  <a:srgbClr val="00B050"/>
                </a:solidFill>
              </a:rPr>
              <a:t>. This liquid is then mixed into vegetable oil. The entire mixture then settles. Glycerin is left on the bottom and methyl esters, or </a:t>
            </a:r>
            <a:r>
              <a:rPr lang="en-US" sz="2000" i="1" u="sng" dirty="0" smtClean="0">
                <a:solidFill>
                  <a:srgbClr val="00B050"/>
                </a:solidFill>
              </a:rPr>
              <a:t>biodiesel</a:t>
            </a:r>
            <a:r>
              <a:rPr lang="en-US" sz="2000" dirty="0" smtClean="0">
                <a:solidFill>
                  <a:srgbClr val="00B050"/>
                </a:solidFill>
              </a:rPr>
              <a:t>, is left on top.</a:t>
            </a:r>
          </a:p>
          <a:p>
            <a:pPr lvl="0">
              <a:buClr>
                <a:srgbClr val="00B050"/>
              </a:buClr>
              <a:buFont typeface="Wingdings" pitchFamily="2" charset="2"/>
              <a:buChar char="Ø"/>
            </a:pPr>
            <a:r>
              <a:rPr lang="en-US" sz="2000" dirty="0" smtClean="0">
                <a:solidFill>
                  <a:srgbClr val="00B050"/>
                </a:solidFill>
              </a:rPr>
              <a:t>The glycerin can be used to make soap (or any one of 1600 other products) and the methyl esters is washed and filtered.</a:t>
            </a:r>
          </a:p>
          <a:p>
            <a:pPr>
              <a:buClr>
                <a:srgbClr val="00B050"/>
              </a:buClr>
              <a:buFont typeface="Wingdings" pitchFamily="2" charset="2"/>
              <a:buChar char="Ø"/>
            </a:pPr>
            <a:r>
              <a:rPr lang="en-US" sz="2000" dirty="0" err="1" smtClean="0">
                <a:solidFill>
                  <a:srgbClr val="00B050"/>
                </a:solidFill>
              </a:rPr>
              <a:t>Transesterification</a:t>
            </a:r>
            <a:r>
              <a:rPr lang="en-US" sz="2000" dirty="0" smtClean="0">
                <a:solidFill>
                  <a:srgbClr val="00B050"/>
                </a:solidFill>
              </a:rPr>
              <a:t> of algal oil is normally done with </a:t>
            </a:r>
            <a:r>
              <a:rPr lang="en-US" sz="2000" i="1" u="sng" dirty="0" smtClean="0">
                <a:solidFill>
                  <a:srgbClr val="00B050"/>
                </a:solidFill>
              </a:rPr>
              <a:t>Ethanol</a:t>
            </a:r>
            <a:r>
              <a:rPr lang="en-US" sz="2000" dirty="0" smtClean="0">
                <a:solidFill>
                  <a:srgbClr val="00B050"/>
                </a:solidFill>
              </a:rPr>
              <a:t> and sodium </a:t>
            </a:r>
            <a:r>
              <a:rPr lang="en-US" sz="2000" dirty="0" err="1" smtClean="0">
                <a:solidFill>
                  <a:srgbClr val="00B050"/>
                </a:solidFill>
              </a:rPr>
              <a:t>ethanolate</a:t>
            </a:r>
            <a:r>
              <a:rPr lang="en-US" sz="2000" dirty="0" smtClean="0">
                <a:solidFill>
                  <a:srgbClr val="00B050"/>
                </a:solidFill>
              </a:rPr>
              <a:t> serving as the catalyst.</a:t>
            </a:r>
          </a:p>
          <a:p>
            <a:pPr lvl="0">
              <a:buClr>
                <a:srgbClr val="00B050"/>
              </a:buClr>
              <a:buFont typeface="Wingdings" pitchFamily="2" charset="2"/>
              <a:buChar char="Ø"/>
            </a:pPr>
            <a:r>
              <a:rPr lang="en-US" sz="2000" dirty="0" smtClean="0">
                <a:solidFill>
                  <a:srgbClr val="00B050"/>
                </a:solidFill>
              </a:rPr>
              <a:t>With sodium </a:t>
            </a:r>
            <a:r>
              <a:rPr lang="en-US" sz="2000" dirty="0" err="1" smtClean="0">
                <a:solidFill>
                  <a:srgbClr val="00B050"/>
                </a:solidFill>
              </a:rPr>
              <a:t>ethanolate</a:t>
            </a:r>
            <a:r>
              <a:rPr lang="en-US" sz="2000" dirty="0" smtClean="0">
                <a:solidFill>
                  <a:srgbClr val="00B050"/>
                </a:solidFill>
              </a:rPr>
              <a:t> as the catalyst, ethanol is reacted with the algal oil ( the triglyceride) to produce bio-diesel &amp; glycerol. The end products of this reaction is biodiesel, sodium </a:t>
            </a:r>
            <a:r>
              <a:rPr lang="en-US" sz="2000" dirty="0" err="1" smtClean="0">
                <a:solidFill>
                  <a:srgbClr val="00B050"/>
                </a:solidFill>
              </a:rPr>
              <a:t>ethanolate</a:t>
            </a:r>
            <a:r>
              <a:rPr lang="en-US" sz="2000" dirty="0" smtClean="0">
                <a:solidFill>
                  <a:srgbClr val="00B050"/>
                </a:solidFill>
              </a:rPr>
              <a:t> and glycerol.</a:t>
            </a:r>
          </a:p>
          <a:p>
            <a:pPr>
              <a:buClr>
                <a:srgbClr val="00B050"/>
              </a:buClr>
              <a:buFont typeface="Wingdings" pitchFamily="2" charset="2"/>
              <a:buChar char="Ø"/>
            </a:pPr>
            <a:r>
              <a:rPr lang="en-US" sz="2000" dirty="0" smtClean="0">
                <a:solidFill>
                  <a:srgbClr val="00B050"/>
                </a:solidFill>
              </a:rPr>
              <a:t>Biodiesel is in turn separated from ether by a vaporizer under a high vacuum. As the ether vaporizes first, the Biodiesel will remain.</a:t>
            </a:r>
            <a:endParaRPr lang="en-US" sz="2000" dirty="0">
              <a:solidFill>
                <a:srgbClr val="00B05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a:bodyPr>
          <a:lstStyle/>
          <a:p>
            <a:pPr algn="ctr"/>
            <a:r>
              <a:rPr lang="en-US" sz="3600" dirty="0" smtClean="0">
                <a:solidFill>
                  <a:srgbClr val="00B050"/>
                </a:solidFill>
                <a:latin typeface="Baskerville Old Face" pitchFamily="18" charset="0"/>
              </a:rPr>
              <a:t>There are several ways to grow algae</a:t>
            </a:r>
            <a:endParaRPr lang="en-US" sz="3600" dirty="0">
              <a:solidFill>
                <a:srgbClr val="00B050"/>
              </a:solidFill>
              <a:latin typeface="Baskerville Old Face" pitchFamily="18" charset="0"/>
            </a:endParaRPr>
          </a:p>
        </p:txBody>
      </p:sp>
      <p:sp>
        <p:nvSpPr>
          <p:cNvPr id="3" name="Content Placeholder 2"/>
          <p:cNvSpPr>
            <a:spLocks noGrp="1"/>
          </p:cNvSpPr>
          <p:nvPr>
            <p:ph idx="1"/>
          </p:nvPr>
        </p:nvSpPr>
        <p:spPr>
          <a:xfrm>
            <a:off x="457200" y="1524000"/>
            <a:ext cx="8229600" cy="4800600"/>
          </a:xfrm>
        </p:spPr>
        <p:txBody>
          <a:bodyPr/>
          <a:lstStyle/>
          <a:p>
            <a:pPr algn="ctr">
              <a:buClr>
                <a:srgbClr val="00B050"/>
              </a:buClr>
              <a:buNone/>
            </a:pPr>
            <a:r>
              <a:rPr lang="en-US" dirty="0" smtClean="0">
                <a:solidFill>
                  <a:srgbClr val="00B050"/>
                </a:solidFill>
              </a:rPr>
              <a:t>open-pond or closed-pond systems</a:t>
            </a:r>
            <a:endParaRPr lang="en-US" dirty="0">
              <a:solidFill>
                <a:srgbClr val="00B050"/>
              </a:solidFill>
            </a:endParaRPr>
          </a:p>
        </p:txBody>
      </p:sp>
      <p:pic>
        <p:nvPicPr>
          <p:cNvPr id="4" name="Picture 3" descr="http://ts2.mm.bing.net/images/thumbnail.aspx?q=890399831509&amp;id=7210293ab3885b29ce3116e23f5a155c&amp;url=http%3a%2f%2falgae.ucsd.edu%2f_images%2f06.jpg"/>
          <p:cNvPicPr/>
          <p:nvPr/>
        </p:nvPicPr>
        <p:blipFill>
          <a:blip r:embed="rId2" cstate="print"/>
          <a:srcRect/>
          <a:stretch>
            <a:fillRect/>
          </a:stretch>
        </p:blipFill>
        <p:spPr bwMode="auto">
          <a:xfrm>
            <a:off x="4419600" y="1981200"/>
            <a:ext cx="4724400" cy="4876800"/>
          </a:xfrm>
          <a:prstGeom prst="rect">
            <a:avLst/>
          </a:prstGeom>
          <a:noFill/>
          <a:ln w="9525">
            <a:noFill/>
            <a:miter lim="800000"/>
            <a:headEnd/>
            <a:tailEnd/>
          </a:ln>
        </p:spPr>
      </p:pic>
      <p:pic>
        <p:nvPicPr>
          <p:cNvPr id="25602" name="Picture 2" descr="Systems"/>
          <p:cNvPicPr>
            <a:picLocks noChangeAspect="1" noChangeArrowheads="1"/>
          </p:cNvPicPr>
          <p:nvPr/>
        </p:nvPicPr>
        <p:blipFill>
          <a:blip r:embed="rId3" cstate="print"/>
          <a:srcRect l="38742" r="43791"/>
          <a:stretch>
            <a:fillRect/>
          </a:stretch>
        </p:blipFill>
        <p:spPr bwMode="auto">
          <a:xfrm>
            <a:off x="0" y="1981200"/>
            <a:ext cx="4419600" cy="48768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19800"/>
          </a:xfrm>
        </p:spPr>
        <p:txBody>
          <a:bodyPr/>
          <a:lstStyle/>
          <a:p>
            <a:pPr algn="ctr">
              <a:buNone/>
            </a:pPr>
            <a:r>
              <a:rPr lang="en-US" sz="4400" b="1" u="sng" dirty="0" smtClean="0">
                <a:solidFill>
                  <a:srgbClr val="00B050"/>
                </a:solidFill>
              </a:rPr>
              <a:t>Open Pond</a:t>
            </a:r>
          </a:p>
          <a:p>
            <a:pPr>
              <a:buClr>
                <a:srgbClr val="00B050"/>
              </a:buClr>
              <a:buFont typeface="Wingdings" pitchFamily="2" charset="2"/>
              <a:buChar char="Ø"/>
            </a:pPr>
            <a:r>
              <a:rPr lang="en-US" dirty="0" smtClean="0">
                <a:solidFill>
                  <a:srgbClr val="00B050"/>
                </a:solidFill>
              </a:rPr>
              <a:t>The most natural method of growing algae for biodiesel production.</a:t>
            </a:r>
          </a:p>
          <a:p>
            <a:pPr>
              <a:buClr>
                <a:srgbClr val="00B050"/>
              </a:buClr>
              <a:buFont typeface="Wingdings" pitchFamily="2" charset="2"/>
              <a:buChar char="Ø"/>
            </a:pPr>
            <a:r>
              <a:rPr lang="en-US" dirty="0" smtClean="0">
                <a:solidFill>
                  <a:srgbClr val="00B050"/>
                </a:solidFill>
              </a:rPr>
              <a:t>Using open ponds, we can grow algae in hot, sunny areas of the world to get maximum production.</a:t>
            </a:r>
          </a:p>
          <a:p>
            <a:pPr>
              <a:buClr>
                <a:srgbClr val="00B050"/>
              </a:buClr>
              <a:buFont typeface="Wingdings" pitchFamily="2" charset="2"/>
              <a:buChar char="Ø"/>
            </a:pPr>
            <a:r>
              <a:rPr lang="en-US" dirty="0" smtClean="0">
                <a:solidFill>
                  <a:srgbClr val="00B050"/>
                </a:solidFill>
              </a:rPr>
              <a:t>Open pond is the least invasive of all the growing techniques, but it has some drawbacks. </a:t>
            </a:r>
          </a:p>
          <a:p>
            <a:pPr>
              <a:buClr>
                <a:srgbClr val="00B050"/>
              </a:buClr>
              <a:buFont typeface="Wingdings" pitchFamily="2" charset="2"/>
              <a:buChar char="Ø"/>
            </a:pPr>
            <a:r>
              <a:rPr lang="en-US" dirty="0" smtClean="0">
                <a:solidFill>
                  <a:srgbClr val="00B050"/>
                </a:solidFill>
              </a:rPr>
              <a:t>Bad weather can stunt algae growth, as can contamination from strains of bacteria or other outside organisms. </a:t>
            </a:r>
          </a:p>
          <a:p>
            <a:pPr>
              <a:buClr>
                <a:srgbClr val="00B050"/>
              </a:buClr>
              <a:buFont typeface="Wingdings" pitchFamily="2" charset="2"/>
              <a:buChar char="Ø"/>
            </a:pPr>
            <a:r>
              <a:rPr lang="en-US" dirty="0" smtClean="0">
                <a:solidFill>
                  <a:srgbClr val="00B050"/>
                </a:solidFill>
              </a:rPr>
              <a:t>The water in which the algae grow also has to be kept at a certain temperature, which can be difficult to maintain. </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algn="ctr"/>
            <a:r>
              <a:rPr lang="en-US" b="1" u="sng" dirty="0" smtClean="0">
                <a:solidFill>
                  <a:srgbClr val="00B050"/>
                </a:solidFill>
                <a:latin typeface="Baskerville Old Face" pitchFamily="18" charset="0"/>
              </a:rPr>
              <a:t>Closed pond/Vertical growth</a:t>
            </a:r>
            <a:endParaRPr lang="en-US" b="1" u="sng" dirty="0">
              <a:solidFill>
                <a:srgbClr val="00B050"/>
              </a:solidFill>
              <a:latin typeface="Baskerville Old Face" pitchFamily="18" charset="0"/>
            </a:endParaRPr>
          </a:p>
        </p:txBody>
      </p:sp>
      <p:sp>
        <p:nvSpPr>
          <p:cNvPr id="3" name="Content Placeholder 2"/>
          <p:cNvSpPr>
            <a:spLocks noGrp="1"/>
          </p:cNvSpPr>
          <p:nvPr>
            <p:ph idx="1"/>
          </p:nvPr>
        </p:nvSpPr>
        <p:spPr>
          <a:xfrm>
            <a:off x="457200" y="1524000"/>
            <a:ext cx="8229600" cy="4800600"/>
          </a:xfrm>
        </p:spPr>
        <p:txBody>
          <a:bodyPr/>
          <a:lstStyle/>
          <a:p>
            <a:pPr>
              <a:buClr>
                <a:srgbClr val="00B050"/>
              </a:buClr>
              <a:buFont typeface="Wingdings" pitchFamily="2" charset="2"/>
              <a:buChar char="Ø"/>
            </a:pPr>
            <a:r>
              <a:rPr lang="en-US" dirty="0" smtClean="0">
                <a:solidFill>
                  <a:srgbClr val="00B050"/>
                </a:solidFill>
              </a:rPr>
              <a:t>Has been developed by </a:t>
            </a:r>
            <a:r>
              <a:rPr lang="en-US" dirty="0" err="1" smtClean="0">
                <a:solidFill>
                  <a:srgbClr val="00B050"/>
                </a:solidFill>
              </a:rPr>
              <a:t>biofuel</a:t>
            </a:r>
            <a:r>
              <a:rPr lang="en-US" dirty="0" smtClean="0">
                <a:solidFill>
                  <a:srgbClr val="00B050"/>
                </a:solidFill>
              </a:rPr>
              <a:t> companies to produce algae faster and more efficiently than open pond growth.</a:t>
            </a:r>
          </a:p>
          <a:p>
            <a:pPr>
              <a:buClr>
                <a:srgbClr val="00B050"/>
              </a:buClr>
              <a:buFont typeface="Wingdings" pitchFamily="2" charset="2"/>
              <a:buChar char="Ø"/>
            </a:pPr>
            <a:r>
              <a:rPr lang="en-US" dirty="0" smtClean="0">
                <a:solidFill>
                  <a:srgbClr val="00B050"/>
                </a:solidFill>
              </a:rPr>
              <a:t>With vertical growing, algae are placed in clear plastic bags, so they can be exposed to sunlight on two sides. </a:t>
            </a:r>
          </a:p>
          <a:p>
            <a:pPr>
              <a:buClr>
                <a:srgbClr val="00B050"/>
              </a:buClr>
              <a:buFont typeface="Wingdings" pitchFamily="2" charset="2"/>
              <a:buChar char="Ø"/>
            </a:pPr>
            <a:r>
              <a:rPr lang="en-US" dirty="0" smtClean="0">
                <a:solidFill>
                  <a:srgbClr val="00B050"/>
                </a:solidFill>
              </a:rPr>
              <a:t>The bags are stacked high and protected from the rain by a cover. </a:t>
            </a:r>
          </a:p>
          <a:p>
            <a:pPr>
              <a:buClr>
                <a:srgbClr val="00B050"/>
              </a:buClr>
              <a:buFont typeface="Wingdings" pitchFamily="2" charset="2"/>
              <a:buChar char="Ø"/>
            </a:pPr>
            <a:r>
              <a:rPr lang="en-US" dirty="0" smtClean="0">
                <a:solidFill>
                  <a:srgbClr val="00B050"/>
                </a:solidFill>
              </a:rPr>
              <a:t>The extra sun exposure increases the productivity rate of the algae, which in turn increases oil production. </a:t>
            </a:r>
          </a:p>
          <a:p>
            <a:pPr lvl="0">
              <a:buClr>
                <a:srgbClr val="00B050"/>
              </a:buClr>
              <a:buFont typeface="Wingdings" pitchFamily="2" charset="2"/>
              <a:buChar char="Ø"/>
            </a:pPr>
            <a:r>
              <a:rPr lang="en-US" dirty="0" smtClean="0">
                <a:solidFill>
                  <a:srgbClr val="00B050"/>
                </a:solidFill>
              </a:rPr>
              <a:t>The algae are also protected from contamination. </a:t>
            </a:r>
          </a:p>
          <a:p>
            <a:pPr>
              <a:buClr>
                <a:srgbClr val="00B050"/>
              </a:buClr>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2362200" cy="5791200"/>
          </a:xfrm>
        </p:spPr>
        <p:txBody>
          <a:bodyPr>
            <a:noAutofit/>
          </a:bodyPr>
          <a:lstStyle/>
          <a:p>
            <a:pPr marL="0" indent="0">
              <a:buClr>
                <a:srgbClr val="00B050"/>
              </a:buClr>
              <a:buNone/>
            </a:pPr>
            <a:r>
              <a:rPr lang="en-US" sz="3200" dirty="0" smtClean="0">
                <a:solidFill>
                  <a:srgbClr val="00B050"/>
                </a:solidFill>
              </a:rPr>
              <a:t>Instead of growing algae outside, indoor plants are built with large, round drums that grow algae under ideal conditions.</a:t>
            </a:r>
            <a:endParaRPr lang="en-US" sz="3200" dirty="0">
              <a:solidFill>
                <a:srgbClr val="00B050"/>
              </a:solidFill>
            </a:endParaRPr>
          </a:p>
        </p:txBody>
      </p:sp>
      <p:pic>
        <p:nvPicPr>
          <p:cNvPr id="5" name="Picture 4" descr="http://ts1.mm.bing.net/images/thumbnail.aspx?q=605694467596&amp;id=2b444f4100e8817320c13d2f025e91ee&amp;url=http%3a%2f%2fwww.earthtechling.com%2fwp-content%2fuploads%2f2010%2f11%2falgae.jpg"/>
          <p:cNvPicPr/>
          <p:nvPr/>
        </p:nvPicPr>
        <p:blipFill>
          <a:blip r:embed="rId2" cstate="print"/>
          <a:srcRect l="6472" t="2011" r="5890"/>
          <a:stretch>
            <a:fillRect/>
          </a:stretch>
        </p:blipFill>
        <p:spPr bwMode="auto">
          <a:xfrm>
            <a:off x="2971800" y="0"/>
            <a:ext cx="61722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33400"/>
            <a:ext cx="6400800" cy="990600"/>
          </a:xfrm>
        </p:spPr>
        <p:txBody>
          <a:bodyPr>
            <a:normAutofit fontScale="90000"/>
          </a:bodyPr>
          <a:lstStyle/>
          <a:p>
            <a:r>
              <a:rPr lang="en-US" sz="3600" dirty="0" smtClean="0">
                <a:solidFill>
                  <a:srgbClr val="00B050"/>
                </a:solidFill>
                <a:latin typeface="Baskerville Old Face" pitchFamily="18" charset="0"/>
              </a:rPr>
              <a:t>Alga</a:t>
            </a:r>
            <a:r>
              <a:rPr lang="en-US" sz="1800" dirty="0" smtClean="0">
                <a:solidFill>
                  <a:srgbClr val="00B050"/>
                </a:solidFill>
                <a:latin typeface="Baskerville Old Face" pitchFamily="18" charset="0"/>
              </a:rPr>
              <a:t> </a:t>
            </a:r>
            <a:r>
              <a:rPr lang="en-US" sz="2700" dirty="0" smtClean="0">
                <a:solidFill>
                  <a:srgbClr val="00B050"/>
                </a:solidFill>
                <a:latin typeface="Baskerville Old Face" pitchFamily="18" charset="0"/>
              </a:rPr>
              <a:t>– a photosynthetic organism of a group that lives mainly in water and that includes seaweeds.</a:t>
            </a:r>
            <a:endParaRPr lang="en-US" sz="2700" dirty="0">
              <a:solidFill>
                <a:srgbClr val="00B050"/>
              </a:solidFill>
              <a:latin typeface="Baskerville Old Face" pitchFamily="18" charset="0"/>
            </a:endParaRPr>
          </a:p>
        </p:txBody>
      </p:sp>
      <p:pic>
        <p:nvPicPr>
          <p:cNvPr id="4" name="Content Placeholder 3" descr="http://ts4.mm.bing.net/images/thumbnail.aspx?q=894335654823&amp;id=7500b2ac6cd58d30d28c14a8ed060173&amp;url=http%3a%2f%2fstatic.flickr.com%2f2160%2f2317415978_4928a222fb_z.jpg"/>
          <p:cNvPicPr>
            <a:picLocks noGrp="1"/>
          </p:cNvPicPr>
          <p:nvPr>
            <p:ph idx="1"/>
          </p:nvPr>
        </p:nvPicPr>
        <p:blipFill>
          <a:blip r:embed="rId2" cstate="print"/>
          <a:srcRect/>
          <a:stretch>
            <a:fillRect/>
          </a:stretch>
        </p:blipFill>
        <p:spPr bwMode="auto">
          <a:xfrm>
            <a:off x="4191000" y="1600200"/>
            <a:ext cx="4953000" cy="5257800"/>
          </a:xfrm>
          <a:prstGeom prst="rect">
            <a:avLst/>
          </a:prstGeom>
          <a:noFill/>
          <a:ln w="9525">
            <a:noFill/>
            <a:miter lim="800000"/>
            <a:headEnd/>
            <a:tailEnd/>
          </a:ln>
        </p:spPr>
      </p:pic>
      <p:pic>
        <p:nvPicPr>
          <p:cNvPr id="5" name="Picture 4" descr="algae biodiesel, algae, biodiesel, algaculture, biofuel">
            <a:hlinkClick r:id="rId3" tooltip="&quot;algae biodiesel, algae, biodiesel, algaculture, biofuel&quot;"/>
          </p:cNvPr>
          <p:cNvPicPr/>
          <p:nvPr/>
        </p:nvPicPr>
        <p:blipFill>
          <a:blip r:embed="rId4" cstate="print"/>
          <a:srcRect/>
          <a:stretch>
            <a:fillRect/>
          </a:stretch>
        </p:blipFill>
        <p:spPr bwMode="auto">
          <a:xfrm>
            <a:off x="0" y="1600200"/>
            <a:ext cx="41910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dirty="0" smtClean="0">
                <a:solidFill>
                  <a:srgbClr val="00B050"/>
                </a:solidFill>
                <a:latin typeface="Baskerville Old Face" pitchFamily="18" charset="0"/>
              </a:rPr>
              <a:t>Bioreactors</a:t>
            </a:r>
            <a:endParaRPr lang="en-US" dirty="0">
              <a:solidFill>
                <a:srgbClr val="00B050"/>
              </a:solidFill>
              <a:latin typeface="Baskerville Old Face" pitchFamily="18" charset="0"/>
            </a:endParaRPr>
          </a:p>
        </p:txBody>
      </p:sp>
      <p:pic>
        <p:nvPicPr>
          <p:cNvPr id="4" name="Picture 3" descr="illustration of algae bioreactor"/>
          <p:cNvPicPr/>
          <p:nvPr/>
        </p:nvPicPr>
        <p:blipFill>
          <a:blip r:embed="rId2" cstate="print"/>
          <a:srcRect/>
          <a:stretch>
            <a:fillRect/>
          </a:stretch>
        </p:blipFill>
        <p:spPr bwMode="auto">
          <a:xfrm>
            <a:off x="3581400" y="1447801"/>
            <a:ext cx="5562600" cy="5410200"/>
          </a:xfrm>
          <a:prstGeom prst="rect">
            <a:avLst/>
          </a:prstGeom>
          <a:noFill/>
          <a:ln w="9525">
            <a:noFill/>
            <a:miter lim="800000"/>
            <a:headEnd/>
            <a:tailEnd/>
          </a:ln>
        </p:spPr>
      </p:pic>
      <p:pic>
        <p:nvPicPr>
          <p:cNvPr id="5" name="Picture 4" descr="http://ts3.mm.bing.net/images/thumbnail.aspx?q=748377743326&amp;id=6779982fc7fcd836ec99f461172fb03b&amp;url=http%3a%2f%2fimages.buyitsellit.com%2f1897423_290.jpg"/>
          <p:cNvPicPr/>
          <p:nvPr/>
        </p:nvPicPr>
        <p:blipFill>
          <a:blip r:embed="rId3" cstate="print"/>
          <a:srcRect t="12548" r="-383" b="12164"/>
          <a:stretch>
            <a:fillRect/>
          </a:stretch>
        </p:blipFill>
        <p:spPr bwMode="auto">
          <a:xfrm>
            <a:off x="0" y="1524000"/>
            <a:ext cx="358140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914400"/>
          </a:xfrm>
        </p:spPr>
        <p:txBody>
          <a:bodyPr>
            <a:normAutofit/>
          </a:bodyPr>
          <a:lstStyle/>
          <a:p>
            <a:pPr algn="ctr"/>
            <a:r>
              <a:rPr lang="en-US" sz="4400" dirty="0" smtClean="0">
                <a:solidFill>
                  <a:srgbClr val="00B050"/>
                </a:solidFill>
                <a:latin typeface="Baskerville Old Face" pitchFamily="18" charset="0"/>
              </a:rPr>
              <a:t>Closed-tank bioreactor</a:t>
            </a:r>
            <a:endParaRPr lang="en-US" sz="4400" dirty="0">
              <a:solidFill>
                <a:srgbClr val="00B050"/>
              </a:solidFill>
              <a:latin typeface="Baskerville Old Face" pitchFamily="18" charset="0"/>
            </a:endParaRPr>
          </a:p>
        </p:txBody>
      </p:sp>
      <p:sp>
        <p:nvSpPr>
          <p:cNvPr id="3" name="Content Placeholder 2"/>
          <p:cNvSpPr>
            <a:spLocks noGrp="1"/>
          </p:cNvSpPr>
          <p:nvPr>
            <p:ph idx="1"/>
          </p:nvPr>
        </p:nvSpPr>
        <p:spPr>
          <a:xfrm>
            <a:off x="457200" y="1447800"/>
            <a:ext cx="8229600" cy="4876800"/>
          </a:xfrm>
        </p:spPr>
        <p:txBody>
          <a:bodyPr>
            <a:normAutofit fontScale="85000" lnSpcReduction="10000"/>
          </a:bodyPr>
          <a:lstStyle/>
          <a:p>
            <a:pPr>
              <a:buClr>
                <a:srgbClr val="00B050"/>
              </a:buClr>
              <a:buFont typeface="Wingdings" pitchFamily="2" charset="2"/>
              <a:buChar char="Ø"/>
            </a:pPr>
            <a:r>
              <a:rPr lang="en-US" dirty="0" smtClean="0">
                <a:solidFill>
                  <a:srgbClr val="00B050"/>
                </a:solidFill>
              </a:rPr>
              <a:t>The algae are manipulated into growing at maximum levels and can be harvested every day.</a:t>
            </a:r>
          </a:p>
          <a:p>
            <a:pPr>
              <a:buClr>
                <a:srgbClr val="00B050"/>
              </a:buClr>
              <a:buFont typeface="Wingdings" pitchFamily="2" charset="2"/>
              <a:buChar char="Ø"/>
            </a:pPr>
            <a:r>
              <a:rPr lang="en-US" dirty="0" smtClean="0">
                <a:solidFill>
                  <a:srgbClr val="00B050"/>
                </a:solidFill>
              </a:rPr>
              <a:t>This yields a very high output of algae, which in turn yields large amounts of oil for biodiesel.</a:t>
            </a:r>
          </a:p>
          <a:p>
            <a:pPr>
              <a:buClr>
                <a:srgbClr val="00B050"/>
              </a:buClr>
              <a:buFont typeface="Wingdings" pitchFamily="2" charset="2"/>
              <a:buChar char="Ø"/>
            </a:pPr>
            <a:r>
              <a:rPr lang="en-US" dirty="0" smtClean="0">
                <a:solidFill>
                  <a:srgbClr val="00B050"/>
                </a:solidFill>
              </a:rPr>
              <a:t>Can also be strategically placed near energy plants to capture excess carbon dioxide that would otherwise pollute the air.</a:t>
            </a:r>
          </a:p>
          <a:p>
            <a:pPr>
              <a:buClr>
                <a:srgbClr val="00B050"/>
              </a:buClr>
              <a:buFont typeface="Wingdings" pitchFamily="2" charset="2"/>
              <a:buChar char="Ø"/>
            </a:pPr>
            <a:r>
              <a:rPr lang="en-US" dirty="0" smtClean="0">
                <a:solidFill>
                  <a:srgbClr val="00B050"/>
                </a:solidFill>
              </a:rPr>
              <a:t>Algae are cultivated in closed containers and fed sugar to promote growth. </a:t>
            </a:r>
          </a:p>
          <a:p>
            <a:pPr>
              <a:buClr>
                <a:srgbClr val="00B050"/>
              </a:buClr>
              <a:buFont typeface="Wingdings" pitchFamily="2" charset="2"/>
              <a:buChar char="Ø"/>
            </a:pPr>
            <a:r>
              <a:rPr lang="en-US" dirty="0" smtClean="0">
                <a:solidFill>
                  <a:srgbClr val="00B050"/>
                </a:solidFill>
              </a:rPr>
              <a:t>This method eliminates all margin of error since it allows growers to control all environmental factors. </a:t>
            </a:r>
          </a:p>
          <a:p>
            <a:pPr>
              <a:buClr>
                <a:srgbClr val="00B050"/>
              </a:buClr>
              <a:buFont typeface="Wingdings" pitchFamily="2" charset="2"/>
              <a:buChar char="Ø"/>
            </a:pPr>
            <a:r>
              <a:rPr lang="en-US" dirty="0" smtClean="0">
                <a:solidFill>
                  <a:srgbClr val="00B050"/>
                </a:solidFill>
              </a:rPr>
              <a:t>Researchers are trying to figure out where to get enough sugar without creating problems.</a:t>
            </a:r>
          </a:p>
          <a:p>
            <a:pPr>
              <a:buClr>
                <a:srgbClr val="00B050"/>
              </a:buClr>
              <a:buFont typeface="Wingdings" pitchFamily="2" charset="2"/>
              <a:buChar char="Ø"/>
            </a:pPr>
            <a:r>
              <a:rPr lang="en-US" dirty="0" smtClean="0">
                <a:solidFill>
                  <a:srgbClr val="00B050"/>
                </a:solidFill>
              </a:rPr>
              <a:t>The benefit of this process is that it allows the algae biodiesel to be produced anywhere in the world. </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illustration of algae bioreactor process"/>
          <p:cNvPicPr/>
          <p:nvPr/>
        </p:nvPicPr>
        <p:blipFill>
          <a:blip r:embed="rId2" cstate="print"/>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3" descr="http://ts2.mm.bing.net/images/thumbnail.aspx?q=829686946093&amp;id=05d40869de2237ee322e39f5bde77216&amp;url=http%3a%2f%2fwww.algae.wur.nl%2fNR%2frdonlyres%2f4950FE51-4205-421D-8B03-775F46E0C61B%2f78602%2falgaeflightnew1.jpg"/>
          <p:cNvPicPr/>
          <p:nvPr/>
        </p:nvPicPr>
        <p:blipFill>
          <a:blip r:embed="rId2" cstate="print"/>
          <a:srcRect/>
          <a:stretch>
            <a:fillRect/>
          </a:stretch>
        </p:blipFill>
        <p:spPr bwMode="auto">
          <a:xfrm>
            <a:off x="0" y="1"/>
            <a:ext cx="9144000" cy="6857999"/>
          </a:xfrm>
          <a:prstGeom prst="rect">
            <a:avLst/>
          </a:prstGeom>
          <a:noFill/>
          <a:ln w="9525">
            <a:noFill/>
            <a:miter lim="800000"/>
            <a:headEnd/>
            <a:tailEnd/>
          </a:ln>
        </p:spPr>
      </p:pic>
      <p:sp>
        <p:nvSpPr>
          <p:cNvPr id="5" name="TextBox 4"/>
          <p:cNvSpPr txBox="1"/>
          <p:nvPr/>
        </p:nvSpPr>
        <p:spPr>
          <a:xfrm>
            <a:off x="914400" y="457200"/>
            <a:ext cx="7391400" cy="707886"/>
          </a:xfrm>
          <a:prstGeom prst="rect">
            <a:avLst/>
          </a:prstGeom>
          <a:noFill/>
        </p:spPr>
        <p:txBody>
          <a:bodyPr wrap="square" rtlCol="0">
            <a:spAutoFit/>
          </a:bodyPr>
          <a:lstStyle/>
          <a:p>
            <a:pPr algn="ctr"/>
            <a:r>
              <a:rPr lang="en-US" sz="4000" dirty="0" smtClean="0">
                <a:solidFill>
                  <a:schemeClr val="bg1"/>
                </a:solidFill>
                <a:latin typeface="Baskerville Old Face" pitchFamily="18" charset="0"/>
              </a:rPr>
              <a:t>What does the future hold for us?</a:t>
            </a:r>
            <a:endParaRPr lang="en-US" sz="4000" dirty="0">
              <a:solidFill>
                <a:schemeClr val="bg1"/>
              </a:solidFill>
              <a:latin typeface="Baskerville Old Face"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2895600"/>
          </a:xfrm>
        </p:spPr>
        <p:txBody>
          <a:bodyPr>
            <a:normAutofit/>
          </a:bodyPr>
          <a:lstStyle/>
          <a:p>
            <a:pPr algn="ctr"/>
            <a:r>
              <a:rPr lang="en-US" sz="4000" b="1" dirty="0" err="1" smtClean="0">
                <a:solidFill>
                  <a:srgbClr val="00B050"/>
                </a:solidFill>
              </a:rPr>
              <a:t>PetroSun</a:t>
            </a:r>
            <a:r>
              <a:rPr lang="en-US" sz="4000" b="1" dirty="0" smtClean="0">
                <a:solidFill>
                  <a:srgbClr val="00B050"/>
                </a:solidFill>
              </a:rPr>
              <a:t> will begin operation of its commercial algae-to-</a:t>
            </a:r>
            <a:r>
              <a:rPr lang="en-US" sz="4000" b="1" dirty="0" err="1" smtClean="0">
                <a:solidFill>
                  <a:srgbClr val="00B050"/>
                </a:solidFill>
              </a:rPr>
              <a:t>biofuels</a:t>
            </a:r>
            <a:r>
              <a:rPr lang="en-US" sz="4000" b="1" dirty="0" smtClean="0">
                <a:solidFill>
                  <a:srgbClr val="00B050"/>
                </a:solidFill>
              </a:rPr>
              <a:t> facility on April 1st, 2008.</a:t>
            </a:r>
            <a:r>
              <a:rPr lang="en-US" sz="4000" dirty="0" smtClean="0"/>
              <a:t/>
            </a:r>
            <a:br>
              <a:rPr lang="en-US" sz="4000" dirty="0" smtClean="0"/>
            </a:br>
            <a:endParaRPr lang="en-US" sz="4000" dirty="0"/>
          </a:p>
        </p:txBody>
      </p:sp>
      <p:sp>
        <p:nvSpPr>
          <p:cNvPr id="3" name="Content Placeholder 2"/>
          <p:cNvSpPr>
            <a:spLocks noGrp="1"/>
          </p:cNvSpPr>
          <p:nvPr>
            <p:ph idx="1"/>
          </p:nvPr>
        </p:nvSpPr>
        <p:spPr>
          <a:xfrm>
            <a:off x="457200" y="3048000"/>
            <a:ext cx="8229600" cy="3276600"/>
          </a:xfrm>
        </p:spPr>
        <p:txBody>
          <a:bodyPr/>
          <a:lstStyle/>
          <a:p>
            <a:pPr marL="0" indent="0">
              <a:buNone/>
            </a:pPr>
            <a:r>
              <a:rPr lang="en-US" b="1" dirty="0" smtClean="0">
                <a:solidFill>
                  <a:srgbClr val="00B050"/>
                </a:solidFill>
              </a:rPr>
              <a:t>The facility, located in Rio Hondo Texas, will produce an estimated 4.4 million gallons of algal oil and 110 million lbs. of biomass per year off a series of saltwater ponds spanning 1,100 acres. Twenty of those acres will be reserved for the experimental production of a renewable JP8 jet-fuel.</a:t>
            </a:r>
            <a:endParaRPr lang="en-US" dirty="0" smtClean="0">
              <a:solidFill>
                <a:srgbClr val="00B050"/>
              </a:solidFill>
            </a:endParaRPr>
          </a:p>
          <a:p>
            <a:pPr marL="0" indent="0">
              <a:buNone/>
            </a:pPr>
            <a:endParaRPr lang="en-US" dirty="0">
              <a:latin typeface="Baskerville Old Face"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http://ts4.mm.bing.net/images/thumbnail.aspx?q=895541708611&amp;id=b048a36b595ceef0aca5cdbec3643569&amp;url=http%3a%2f%2fwind-sea-algae.org%2fwordpress%2fwp-content%2fuploads%2f2009%2f02%2foffshorealgae.jpg"/>
          <p:cNvPicPr/>
          <p:nvPr/>
        </p:nvPicPr>
        <p:blipFill>
          <a:blip r:embed="rId2" cstate="print"/>
          <a:srcRect/>
          <a:stretch>
            <a:fillRect/>
          </a:stretch>
        </p:blipFill>
        <p:spPr bwMode="auto">
          <a:xfrm>
            <a:off x="0" y="1"/>
            <a:ext cx="9144000" cy="6857999"/>
          </a:xfrm>
          <a:prstGeom prst="rect">
            <a:avLst/>
          </a:prstGeom>
          <a:noFill/>
          <a:ln w="9525">
            <a:noFill/>
            <a:miter lim="800000"/>
            <a:headEnd/>
            <a:tailEnd/>
          </a:ln>
        </p:spPr>
      </p:pic>
      <p:sp>
        <p:nvSpPr>
          <p:cNvPr id="5" name="TextBox 4"/>
          <p:cNvSpPr txBox="1"/>
          <p:nvPr/>
        </p:nvSpPr>
        <p:spPr>
          <a:xfrm>
            <a:off x="1524000" y="304800"/>
            <a:ext cx="5105400" cy="584775"/>
          </a:xfrm>
          <a:prstGeom prst="rect">
            <a:avLst/>
          </a:prstGeom>
          <a:noFill/>
        </p:spPr>
        <p:txBody>
          <a:bodyPr wrap="square" rtlCol="0">
            <a:spAutoFit/>
          </a:bodyPr>
          <a:lstStyle/>
          <a:p>
            <a:pPr algn="ctr"/>
            <a:r>
              <a:rPr lang="en-US" sz="3200" dirty="0" smtClean="0">
                <a:solidFill>
                  <a:schemeClr val="bg1"/>
                </a:solidFill>
              </a:rPr>
              <a:t>The future can be anything!</a:t>
            </a:r>
            <a:endParaRPr lang="en-US" sz="3200" dirty="0">
              <a:solidFill>
                <a:schemeClr val="bg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http://ts3.mm.bing.net/images/thumbnail.aspx?q=676569360742&amp;id=8394d2dc0588c166f358295fa018f5bf&amp;url=http%3a%2f%2fwww.mondoverdebiofuels.com%2fimages%2fglobe.jpg"/>
          <p:cNvPicPr/>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lstStyle/>
          <a:p>
            <a:pPr algn="ctr">
              <a:buClr>
                <a:srgbClr val="00B050"/>
              </a:buClr>
              <a:buNone/>
            </a:pPr>
            <a:r>
              <a:rPr lang="en-US" sz="4000" b="1" u="sng" dirty="0" smtClean="0">
                <a:solidFill>
                  <a:srgbClr val="00B050"/>
                </a:solidFill>
              </a:rPr>
              <a:t>Algae facts</a:t>
            </a:r>
          </a:p>
          <a:p>
            <a:pPr>
              <a:buClr>
                <a:srgbClr val="00B050"/>
              </a:buClr>
              <a:buFont typeface="Wingdings" pitchFamily="2" charset="2"/>
              <a:buChar char="Ø"/>
            </a:pPr>
            <a:endParaRPr lang="en-US" sz="2000" dirty="0" smtClean="0">
              <a:solidFill>
                <a:srgbClr val="00B050"/>
              </a:solidFill>
            </a:endParaRPr>
          </a:p>
          <a:p>
            <a:pPr>
              <a:buClr>
                <a:srgbClr val="00B050"/>
              </a:buClr>
              <a:buFont typeface="Wingdings" pitchFamily="2" charset="2"/>
              <a:buChar char="Ø"/>
            </a:pPr>
            <a:r>
              <a:rPr lang="en-US" sz="2000" dirty="0" smtClean="0">
                <a:solidFill>
                  <a:srgbClr val="00B050"/>
                </a:solidFill>
              </a:rPr>
              <a:t>Algae are made up of </a:t>
            </a:r>
            <a:r>
              <a:rPr lang="en-US" sz="2000" dirty="0" err="1" smtClean="0">
                <a:solidFill>
                  <a:srgbClr val="00B050"/>
                </a:solidFill>
              </a:rPr>
              <a:t>prokaryatic</a:t>
            </a:r>
            <a:r>
              <a:rPr lang="en-US" sz="2000" dirty="0" smtClean="0">
                <a:solidFill>
                  <a:srgbClr val="00B050"/>
                </a:solidFill>
              </a:rPr>
              <a:t> as well as eukaryotic cells. These are cells with nuclei and organelles.</a:t>
            </a:r>
          </a:p>
          <a:p>
            <a:pPr>
              <a:buClr>
                <a:srgbClr val="00B050"/>
              </a:buClr>
              <a:buFont typeface="Wingdings" pitchFamily="2" charset="2"/>
              <a:buChar char="Ø"/>
            </a:pPr>
            <a:r>
              <a:rPr lang="en-US" sz="2000" dirty="0" smtClean="0">
                <a:solidFill>
                  <a:srgbClr val="00B050"/>
                </a:solidFill>
              </a:rPr>
              <a:t>All algae have plastids, the bodies with chlorophyll that carry out photosynthesis.</a:t>
            </a:r>
          </a:p>
          <a:p>
            <a:pPr>
              <a:buClr>
                <a:srgbClr val="00B050"/>
              </a:buClr>
              <a:buFont typeface="Wingdings" pitchFamily="2" charset="2"/>
              <a:buChar char="Ø"/>
            </a:pPr>
            <a:r>
              <a:rPr lang="en-US" sz="2000" dirty="0" smtClean="0">
                <a:solidFill>
                  <a:srgbClr val="00B050"/>
                </a:solidFill>
              </a:rPr>
              <a:t>Various lines of algae have different combinations of chlorophyll molecules. Some have only Chlorophyll A, some A and B, while other lines, A and C. </a:t>
            </a:r>
          </a:p>
          <a:p>
            <a:pPr>
              <a:buClr>
                <a:srgbClr val="00B050"/>
              </a:buClr>
              <a:buFont typeface="Wingdings" pitchFamily="2" charset="2"/>
              <a:buChar char="Ø"/>
            </a:pPr>
            <a:r>
              <a:rPr lang="en-US" sz="2000" dirty="0" smtClean="0">
                <a:solidFill>
                  <a:srgbClr val="00B050"/>
                </a:solidFill>
              </a:rPr>
              <a:t>All algae have the following: Proteins, Carbohydrates, Fats and Nucleic Acids.</a:t>
            </a:r>
          </a:p>
          <a:p>
            <a:pPr>
              <a:buClr>
                <a:srgbClr val="00B050"/>
              </a:buClr>
              <a:buFont typeface="Wingdings" pitchFamily="2" charset="2"/>
              <a:buChar char="Ø"/>
            </a:pPr>
            <a:r>
              <a:rPr lang="en-US" sz="2000" dirty="0" smtClean="0">
                <a:solidFill>
                  <a:srgbClr val="00B050"/>
                </a:solidFill>
              </a:rPr>
              <a:t>Algae can have up to 40% of their overall mass be fatty acids. It is this fatty acid (oil) that can be extracted and converted into </a:t>
            </a:r>
            <a:r>
              <a:rPr lang="en-US" sz="2000" i="1" u="sng" dirty="0" smtClean="0">
                <a:solidFill>
                  <a:srgbClr val="00B050"/>
                </a:solidFill>
              </a:rPr>
              <a:t>biodiesel</a:t>
            </a:r>
            <a:r>
              <a:rPr lang="en-US" sz="2000" dirty="0" smtClean="0">
                <a:solidFill>
                  <a:srgbClr val="00B050"/>
                </a:solidFill>
              </a:rPr>
              <a:t>. </a:t>
            </a:r>
          </a:p>
          <a:p>
            <a:pPr>
              <a:buClr>
                <a:srgbClr val="00B050"/>
              </a:buClr>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685800"/>
            <a:ext cx="3733800" cy="990600"/>
          </a:xfrm>
        </p:spPr>
        <p:txBody>
          <a:bodyPr>
            <a:normAutofit/>
          </a:bodyPr>
          <a:lstStyle/>
          <a:p>
            <a:pPr algn="ctr"/>
            <a:r>
              <a:rPr lang="en-US" sz="6000" b="1" dirty="0" smtClean="0">
                <a:solidFill>
                  <a:srgbClr val="00B050"/>
                </a:solidFill>
                <a:latin typeface="Baskerville Old Face" pitchFamily="18" charset="0"/>
              </a:rPr>
              <a:t>Algae facts</a:t>
            </a:r>
            <a:endParaRPr lang="en-US" sz="6000" b="1" dirty="0">
              <a:solidFill>
                <a:srgbClr val="00B050"/>
              </a:solidFill>
              <a:latin typeface="Baskerville Old Face" pitchFamily="18" charset="0"/>
            </a:endParaRPr>
          </a:p>
        </p:txBody>
      </p:sp>
      <p:sp>
        <p:nvSpPr>
          <p:cNvPr id="3" name="Content Placeholder 2"/>
          <p:cNvSpPr>
            <a:spLocks noGrp="1"/>
          </p:cNvSpPr>
          <p:nvPr>
            <p:ph idx="1"/>
          </p:nvPr>
        </p:nvSpPr>
        <p:spPr>
          <a:xfrm>
            <a:off x="457200" y="1676400"/>
            <a:ext cx="8229600" cy="4648200"/>
          </a:xfrm>
        </p:spPr>
        <p:txBody>
          <a:bodyPr/>
          <a:lstStyle/>
          <a:p>
            <a:pPr>
              <a:buClr>
                <a:srgbClr val="00B050"/>
              </a:buClr>
              <a:buFont typeface="Wingdings" pitchFamily="2" charset="2"/>
              <a:buChar char="Ø"/>
            </a:pPr>
            <a:r>
              <a:rPr lang="en-US" dirty="0" smtClean="0">
                <a:solidFill>
                  <a:srgbClr val="00B050"/>
                </a:solidFill>
              </a:rPr>
              <a:t>Grows naturally all over the world.</a:t>
            </a:r>
          </a:p>
          <a:p>
            <a:pPr>
              <a:buClr>
                <a:srgbClr val="00B050"/>
              </a:buClr>
              <a:buFont typeface="Wingdings" pitchFamily="2" charset="2"/>
              <a:buChar char="Ø"/>
            </a:pPr>
            <a:r>
              <a:rPr lang="en-US" dirty="0" smtClean="0">
                <a:solidFill>
                  <a:srgbClr val="00B050"/>
                </a:solidFill>
              </a:rPr>
              <a:t>Comes in various forms and color, from tiny protozoa floating in ponds to huge bunches of seaweed inhabiting the ocean.</a:t>
            </a:r>
          </a:p>
          <a:p>
            <a:pPr>
              <a:buClr>
                <a:srgbClr val="00B050"/>
              </a:buClr>
              <a:buFont typeface="Wingdings" pitchFamily="2" charset="2"/>
              <a:buChar char="Ø"/>
            </a:pPr>
            <a:r>
              <a:rPr lang="en-US" dirty="0" smtClean="0">
                <a:solidFill>
                  <a:srgbClr val="00B050"/>
                </a:solidFill>
              </a:rPr>
              <a:t>There are more than 100,000 different species of plant-like organisms in the algae family.</a:t>
            </a:r>
          </a:p>
          <a:p>
            <a:pPr>
              <a:buClr>
                <a:srgbClr val="00B050"/>
              </a:buClr>
              <a:buFont typeface="Wingdings" pitchFamily="2" charset="2"/>
              <a:buChar char="Ø"/>
            </a:pPr>
            <a:r>
              <a:rPr lang="en-US" dirty="0" smtClean="0">
                <a:solidFill>
                  <a:srgbClr val="00B050"/>
                </a:solidFill>
              </a:rPr>
              <a:t>There are about 2,000 reported species of nitrogen-fixing algae.</a:t>
            </a:r>
          </a:p>
          <a:p>
            <a:pPr>
              <a:buClr>
                <a:srgbClr val="00B050"/>
              </a:buClr>
              <a:buFont typeface="Wingdings" pitchFamily="2" charset="2"/>
              <a:buChar char="Ø"/>
            </a:pPr>
            <a:r>
              <a:rPr lang="en-US" dirty="0" smtClean="0">
                <a:solidFill>
                  <a:srgbClr val="00B050"/>
                </a:solidFill>
              </a:rPr>
              <a:t>About 1,000 species are found in fresh water.</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381000"/>
            <a:ext cx="3657600" cy="1371600"/>
          </a:xfrm>
        </p:spPr>
        <p:txBody>
          <a:bodyPr>
            <a:normAutofit fontScale="90000"/>
          </a:bodyPr>
          <a:lstStyle/>
          <a:p>
            <a:pPr algn="ctr"/>
            <a:r>
              <a:rPr lang="en-US" sz="7200" dirty="0" smtClean="0">
                <a:solidFill>
                  <a:srgbClr val="00B050"/>
                </a:solidFill>
                <a:latin typeface="Baskerville Old Face" pitchFamily="18" charset="0"/>
              </a:rPr>
              <a:t>Algae facts</a:t>
            </a:r>
            <a:endParaRPr lang="en-US" sz="7200" dirty="0">
              <a:solidFill>
                <a:srgbClr val="00B050"/>
              </a:solidFill>
              <a:latin typeface="Baskerville Old Face" pitchFamily="18" charset="0"/>
            </a:endParaRPr>
          </a:p>
        </p:txBody>
      </p:sp>
      <p:sp>
        <p:nvSpPr>
          <p:cNvPr id="3" name="Content Placeholder 2"/>
          <p:cNvSpPr>
            <a:spLocks noGrp="1"/>
          </p:cNvSpPr>
          <p:nvPr>
            <p:ph idx="1"/>
          </p:nvPr>
        </p:nvSpPr>
        <p:spPr>
          <a:xfrm>
            <a:off x="457200" y="1981200"/>
            <a:ext cx="8229600" cy="4343400"/>
          </a:xfrm>
        </p:spPr>
        <p:txBody>
          <a:bodyPr/>
          <a:lstStyle/>
          <a:p>
            <a:pPr>
              <a:buClr>
                <a:srgbClr val="00B050"/>
              </a:buClr>
              <a:buFont typeface="Wingdings" pitchFamily="2" charset="2"/>
              <a:buChar char="Ø"/>
            </a:pPr>
            <a:r>
              <a:rPr lang="en-US" sz="2800" dirty="0" smtClean="0">
                <a:solidFill>
                  <a:srgbClr val="00B050"/>
                </a:solidFill>
              </a:rPr>
              <a:t>Algae is easy to please -  all they need are water, sunlight, and carbon dioxide.</a:t>
            </a:r>
          </a:p>
          <a:p>
            <a:pPr>
              <a:buClr>
                <a:srgbClr val="00B050"/>
              </a:buClr>
              <a:buFont typeface="Wingdings" pitchFamily="2" charset="2"/>
              <a:buChar char="Ø"/>
            </a:pPr>
            <a:r>
              <a:rPr lang="en-US" sz="2800" dirty="0" smtClean="0">
                <a:solidFill>
                  <a:srgbClr val="00B050"/>
                </a:solidFill>
              </a:rPr>
              <a:t>Algae can be manipulated to produce huge amounts without disturbing any natural habitats or food sources.</a:t>
            </a:r>
          </a:p>
          <a:p>
            <a:pPr>
              <a:buClr>
                <a:srgbClr val="00B050"/>
              </a:buClr>
              <a:buFont typeface="Wingdings" pitchFamily="2" charset="2"/>
              <a:buChar char="Ø"/>
            </a:pPr>
            <a:r>
              <a:rPr lang="en-US" sz="2800" dirty="0" smtClean="0">
                <a:solidFill>
                  <a:srgbClr val="00B050"/>
                </a:solidFill>
              </a:rPr>
              <a:t>Acre by acre, microalgae can produce 30 -100 times the oil yield of soybeans on marginal land.</a:t>
            </a:r>
          </a:p>
          <a:p>
            <a:pPr>
              <a:buClr>
                <a:srgbClr val="00B050"/>
              </a:buClr>
              <a:buFont typeface="Wingdings" pitchFamily="2" charset="2"/>
              <a:buChar char="Ø"/>
            </a:pPr>
            <a:r>
              <a:rPr lang="en-US" sz="2800" dirty="0" smtClean="0">
                <a:solidFill>
                  <a:srgbClr val="00B050"/>
                </a:solidFill>
              </a:rPr>
              <a:t>Half of algae’s composition, by weight, is lipid oil.</a:t>
            </a:r>
          </a:p>
          <a:p>
            <a:pPr>
              <a:buClr>
                <a:srgbClr val="00B050"/>
              </a:buClr>
              <a:buNone/>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05712"/>
          </a:xfrm>
        </p:spPr>
        <p:txBody>
          <a:bodyPr>
            <a:normAutofit fontScale="90000"/>
          </a:bodyPr>
          <a:lstStyle/>
          <a:p>
            <a:r>
              <a:rPr lang="en-US" dirty="0" smtClean="0">
                <a:solidFill>
                  <a:srgbClr val="00B050"/>
                </a:solidFill>
                <a:latin typeface="Baskerville Old Face" pitchFamily="18" charset="0"/>
              </a:rPr>
              <a:t>Lipids -</a:t>
            </a:r>
            <a:r>
              <a:rPr lang="en-US" sz="3200" dirty="0" smtClean="0">
                <a:solidFill>
                  <a:srgbClr val="00B050"/>
                </a:solidFill>
                <a:latin typeface="Baskerville Old Face" pitchFamily="18" charset="0"/>
              </a:rPr>
              <a:t> the trick is to produce microalgae species that can accumulate lipids under nutrient depleted circumstances</a:t>
            </a:r>
            <a:endParaRPr lang="en-US" dirty="0">
              <a:solidFill>
                <a:srgbClr val="00B050"/>
              </a:solidFill>
              <a:latin typeface="Baskerville Old Face" pitchFamily="18" charset="0"/>
            </a:endParaRPr>
          </a:p>
        </p:txBody>
      </p:sp>
      <p:pic>
        <p:nvPicPr>
          <p:cNvPr id="4" name="Content Placeholder 3" descr="http://www.bpe.wur.nl/NR/rdonlyres/9E6C8D77-1E30-4E9D-8F43-E37F823137FF/104716/Website_Figuur5.JPG">
            <a:hlinkClick r:id="rId2" tgtFrame="_blank"/>
          </p:cNvPr>
          <p:cNvPicPr>
            <a:picLocks noGrp="1"/>
          </p:cNvPicPr>
          <p:nvPr>
            <p:ph idx="1"/>
          </p:nvPr>
        </p:nvPicPr>
        <p:blipFill>
          <a:blip r:embed="rId3" cstate="print"/>
          <a:srcRect/>
          <a:stretch>
            <a:fillRect/>
          </a:stretch>
        </p:blipFill>
        <p:spPr bwMode="auto">
          <a:xfrm>
            <a:off x="1" y="2133600"/>
            <a:ext cx="91440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228600"/>
          </a:xfrm>
        </p:spPr>
        <p:txBody>
          <a:bodyPr>
            <a:normAutofit fontScale="90000"/>
          </a:bodyPr>
          <a:lstStyle/>
          <a:p>
            <a:endParaRPr lang="en-US" sz="3200" dirty="0">
              <a:latin typeface="Baskerville Old Face" pitchFamily="18" charset="0"/>
            </a:endParaRPr>
          </a:p>
        </p:txBody>
      </p:sp>
      <p:sp>
        <p:nvSpPr>
          <p:cNvPr id="3" name="Content Placeholder 2"/>
          <p:cNvSpPr>
            <a:spLocks noGrp="1"/>
          </p:cNvSpPr>
          <p:nvPr>
            <p:ph idx="1"/>
          </p:nvPr>
        </p:nvSpPr>
        <p:spPr>
          <a:xfrm>
            <a:off x="457200" y="838200"/>
            <a:ext cx="8229600" cy="5486400"/>
          </a:xfrm>
        </p:spPr>
        <p:txBody>
          <a:bodyPr>
            <a:normAutofit lnSpcReduction="10000"/>
          </a:bodyPr>
          <a:lstStyle/>
          <a:p>
            <a:pPr algn="ctr">
              <a:buNone/>
            </a:pPr>
            <a:r>
              <a:rPr lang="en-US" sz="4400" dirty="0" smtClean="0">
                <a:solidFill>
                  <a:srgbClr val="00B050"/>
                </a:solidFill>
              </a:rPr>
              <a:t>Biodiesel</a:t>
            </a:r>
          </a:p>
          <a:p>
            <a:pPr>
              <a:buClr>
                <a:srgbClr val="00B050"/>
              </a:buClr>
              <a:buFont typeface="Wingdings" pitchFamily="2" charset="2"/>
              <a:buChar char="Ø"/>
            </a:pPr>
            <a:r>
              <a:rPr lang="en-US" dirty="0" smtClean="0">
                <a:solidFill>
                  <a:srgbClr val="00B050"/>
                </a:solidFill>
              </a:rPr>
              <a:t>Considered a renewable substitute for diesel produced from fossil fuels.</a:t>
            </a:r>
          </a:p>
          <a:p>
            <a:pPr>
              <a:buClr>
                <a:srgbClr val="00B050"/>
              </a:buClr>
              <a:buFont typeface="Wingdings" pitchFamily="2" charset="2"/>
              <a:buChar char="Ø"/>
            </a:pPr>
            <a:r>
              <a:rPr lang="en-US" dirty="0" smtClean="0">
                <a:solidFill>
                  <a:srgbClr val="00B050"/>
                </a:solidFill>
              </a:rPr>
              <a:t>Various natural oils, fats, and greased can be converted into biodiesel.</a:t>
            </a:r>
          </a:p>
          <a:p>
            <a:pPr>
              <a:buClr>
                <a:srgbClr val="00B050"/>
              </a:buClr>
              <a:buFont typeface="Wingdings" pitchFamily="2" charset="2"/>
              <a:buChar char="Ø"/>
            </a:pPr>
            <a:r>
              <a:rPr lang="en-US" dirty="0" smtClean="0">
                <a:solidFill>
                  <a:srgbClr val="00B050"/>
                </a:solidFill>
              </a:rPr>
              <a:t>Biodiesel can help reduce the levels of greenhouse gases.</a:t>
            </a:r>
          </a:p>
          <a:p>
            <a:pPr>
              <a:buClr>
                <a:srgbClr val="00B050"/>
              </a:buClr>
              <a:buFont typeface="Wingdings" pitchFamily="2" charset="2"/>
              <a:buChar char="Ø"/>
            </a:pPr>
            <a:r>
              <a:rPr lang="en-US" dirty="0" smtClean="0">
                <a:solidFill>
                  <a:srgbClr val="00B050"/>
                </a:solidFill>
              </a:rPr>
              <a:t>Biodiesel removes carbon from the air, resulting in lowering pollution.</a:t>
            </a:r>
          </a:p>
          <a:p>
            <a:pPr>
              <a:buClr>
                <a:srgbClr val="00B050"/>
              </a:buClr>
              <a:buFont typeface="Wingdings" pitchFamily="2" charset="2"/>
              <a:buChar char="Ø"/>
            </a:pPr>
            <a:r>
              <a:rPr lang="en-US" dirty="0" smtClean="0">
                <a:solidFill>
                  <a:srgbClr val="00B050"/>
                </a:solidFill>
              </a:rPr>
              <a:t>Several species of algae have been studied for their ability to produce natural oils that can be converted to natural fuel</a:t>
            </a:r>
          </a:p>
          <a:p>
            <a:pPr>
              <a:buClr>
                <a:srgbClr val="00B050"/>
              </a:buClr>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229600" cy="914400"/>
          </a:xfrm>
        </p:spPr>
        <p:txBody>
          <a:bodyPr>
            <a:normAutofit fontScale="92500"/>
          </a:bodyPr>
          <a:lstStyle/>
          <a:p>
            <a:pPr algn="ctr">
              <a:buClr>
                <a:srgbClr val="00B050"/>
              </a:buClr>
              <a:buNone/>
            </a:pPr>
            <a:r>
              <a:rPr lang="en-US" b="1" dirty="0" smtClean="0">
                <a:solidFill>
                  <a:srgbClr val="00B050"/>
                </a:solidFill>
              </a:rPr>
              <a:t>Out of all the algae out there, pond scum (algae that sits on the top of ponds) is best suited for  biodiesel. </a:t>
            </a:r>
            <a:endParaRPr lang="en-US" b="1" dirty="0">
              <a:solidFill>
                <a:srgbClr val="00B050"/>
              </a:solidFill>
            </a:endParaRPr>
          </a:p>
        </p:txBody>
      </p:sp>
      <p:pic>
        <p:nvPicPr>
          <p:cNvPr id="4" name="Picture 3" descr="http://ts1.mm.bing.net/images/thumbnail.aspx?q=923603834172&amp;id=0d865e1d45c4dceba5f05496a4fedff5&amp;url=http%3a%2f%2fwww.heatingoil.com%2fwp-content%2fuploads%2f2009%2f09%2falgae-pond-scum.jpg"/>
          <p:cNvPicPr/>
          <p:nvPr/>
        </p:nvPicPr>
        <p:blipFill>
          <a:blip r:embed="rId2" cstate="print"/>
          <a:srcRect/>
          <a:stretch>
            <a:fillRect/>
          </a:stretch>
        </p:blipFill>
        <p:spPr bwMode="auto">
          <a:xfrm>
            <a:off x="0" y="1447801"/>
            <a:ext cx="91440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http://ts4.mm.bing.net/images/thumbnail.aspx?q=934346694099&amp;id=67e74d3348e482f169da0c3a3b40604f&amp;url=http%3a%2f%2fpmittal.files.wordpress.com%2f2008%2f09%2fbiodiesel-from-algae.png"/>
          <p:cNvPicPr/>
          <p:nvPr/>
        </p:nvPicPr>
        <p:blipFill>
          <a:blip r:embed="rId2" cstate="print"/>
          <a:srcRect/>
          <a:stretch>
            <a:fillRect/>
          </a:stretch>
        </p:blipFill>
        <p:spPr bwMode="auto">
          <a:xfrm>
            <a:off x="1" y="76200"/>
            <a:ext cx="9143999" cy="6858000"/>
          </a:xfrm>
          <a:prstGeom prst="rect">
            <a:avLst/>
          </a:prstGeom>
          <a:noFill/>
          <a:ln w="9525">
            <a:noFill/>
            <a:miter lim="800000"/>
            <a:headEnd/>
            <a:tailEnd/>
          </a:ln>
        </p:spPr>
      </p:pic>
      <p:sp>
        <p:nvSpPr>
          <p:cNvPr id="5" name="TextBox 4"/>
          <p:cNvSpPr txBox="1"/>
          <p:nvPr/>
        </p:nvSpPr>
        <p:spPr>
          <a:xfrm>
            <a:off x="1524000" y="381000"/>
            <a:ext cx="1524000" cy="369332"/>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318</TotalTime>
  <Words>1329</Words>
  <Application>Microsoft Office PowerPoint</Application>
  <PresentationFormat>On-screen Show (4:3)</PresentationFormat>
  <Paragraphs>84</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Flow</vt:lpstr>
      <vt:lpstr>EO – 208  BIOFUEL</vt:lpstr>
      <vt:lpstr>Alga – a photosynthetic organism of a group that lives mainly in water and that includes seaweeds.</vt:lpstr>
      <vt:lpstr>Slide 3</vt:lpstr>
      <vt:lpstr>Algae facts</vt:lpstr>
      <vt:lpstr>Algae facts</vt:lpstr>
      <vt:lpstr>Lipids - the trick is to produce microalgae species that can accumulate lipids under nutrient depleted circumstances</vt:lpstr>
      <vt:lpstr>Slide 7</vt:lpstr>
      <vt:lpstr>Slide 8</vt:lpstr>
      <vt:lpstr>Slide 9</vt:lpstr>
      <vt:lpstr>Through photosynthesis, algae pulls carbon dioxide from the air, replacing it with oxygen.  </vt:lpstr>
      <vt:lpstr>Biodiesel from algae facts</vt:lpstr>
      <vt:lpstr>Slide 12</vt:lpstr>
      <vt:lpstr>The method of oil extraction  </vt:lpstr>
      <vt:lpstr>Supercritical fluids method </vt:lpstr>
      <vt:lpstr>Slide 15</vt:lpstr>
      <vt:lpstr>There are several ways to grow algae</vt:lpstr>
      <vt:lpstr>Slide 17</vt:lpstr>
      <vt:lpstr>Closed pond/Vertical growth</vt:lpstr>
      <vt:lpstr>Slide 19</vt:lpstr>
      <vt:lpstr>Bioreactors</vt:lpstr>
      <vt:lpstr>Closed-tank bioreactor</vt:lpstr>
      <vt:lpstr>Slide 22</vt:lpstr>
      <vt:lpstr>Slide 23</vt:lpstr>
      <vt:lpstr>PetroSun will begin operation of its commercial algae-to-biofuels facility on April 1st, 2008. </vt:lpstr>
      <vt:lpstr>Slide 25</vt:lpstr>
      <vt:lpstr>Slide 26</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43</cp:revision>
  <dcterms:created xsi:type="dcterms:W3CDTF">2011-05-03T18:26:44Z</dcterms:created>
  <dcterms:modified xsi:type="dcterms:W3CDTF">2012-04-04T13:36:33Z</dcterms:modified>
</cp:coreProperties>
</file>